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sldIdLst>
    <p:sldId id="257" r:id="rId2"/>
    <p:sldId id="263" r:id="rId3"/>
    <p:sldId id="264" r:id="rId4"/>
    <p:sldId id="269" r:id="rId5"/>
    <p:sldId id="270" r:id="rId6"/>
    <p:sldId id="271" r:id="rId7"/>
    <p:sldId id="273" r:id="rId8"/>
    <p:sldId id="272" r:id="rId9"/>
    <p:sldId id="274" r:id="rId10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890546A-EDF7-5947-90A1-3E298469AE95}">
          <p14:sldIdLst>
            <p14:sldId id="257"/>
            <p14:sldId id="263"/>
            <p14:sldId id="264"/>
            <p14:sldId id="269"/>
            <p14:sldId id="270"/>
            <p14:sldId id="271"/>
            <p14:sldId id="273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9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DBB84-C878-E24E-924C-9C2F4395B40F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98920-E5E2-4645-ADAE-D02FE13C6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4054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1AE34E-F1AB-94AC-3218-3C4424D9D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50C46E7-51A0-AFD2-AF15-1ECA89B4F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174A52-1B3E-0384-4F4D-BBD3558F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AED9842-91AF-2AD7-2EF3-D769D6E8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74AD8D-F74F-CCFE-9493-575339F4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7616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969E90-ACC4-C532-0014-16ED8C0F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3D5DCAD-3473-806B-73F8-68483ABD0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ABB5D4-F617-9485-92F1-079B803E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57225C-B8D1-9B02-5C67-BBB4F1B9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F5AA7C-C635-A571-1A83-FB0864E4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8260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84FBBFD-A6D7-254C-14AC-E11167B72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E6D6BC9-9B71-F8BE-D549-A37B2DE70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82871F6-5E03-163E-BD29-50940EDC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759163-D991-9597-3B7D-635C6872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EF6ED3-EA05-7B05-2EC4-A6DDF7AE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04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3D5A9F-0F18-9E27-4EA6-4E4A0F561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420B06-239B-A080-7023-30CFB00E9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BD15B07-71F5-3EEB-5482-8B74181E2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8F31A8-E163-4AA1-E6E1-8FDFAD24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1626C2-99BC-3258-4C1D-3E07A8BE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095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1B60E9-FBB2-B75A-45EF-D5EBE6A1F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76049A0-306F-D954-5993-0AA90956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0BBCF9-548A-DEA3-FCAB-20656F83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78BEFD6-F1B1-D17C-4851-A7AEB156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3AA8BB-D9AF-7F81-4A60-10BCF1F4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3280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3EB9AE-CAB5-0BEA-3753-73EC9D87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6D7888-5CAC-3867-49B1-AD8CF80FB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F341612-DAFF-F99F-ADDB-E8D3B18AB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A1CD720-81ED-72FD-1E49-B4C4DE235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E490B7-676D-BD1E-6E1A-6D9043CD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9D42D0D-D6BB-7314-D957-2E0B15AC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7421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E7133A-5A37-7B4D-3EA3-8F82137F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72B3F9-7CAD-835C-62A4-5F821EAC2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DEE9E98-260B-0970-4046-785507739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3BCA773-603B-ABA5-9CC2-F889FB939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838DC4D-524A-DD78-D302-C89278C43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6689265-E8ED-02C3-5ECD-551F78FC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A6A950A-27F8-35D9-B9D7-1654589C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2125CB4-96ED-5C61-8447-942EC3E16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8373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61A4D5-A353-65E6-9E81-D87BED08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0CEB9B5-2B30-1FB3-FB3C-F085ADF5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BFFF488-0338-057E-BF43-08E5A8FD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E7E9E85-DFBE-3F64-AC00-BBF3F0549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2664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6427365-0BE3-C3F1-880C-680EA569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49830D3-7E72-45E2-2515-88595956C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B7DE63A-4ED6-8FE1-C9ED-5E6A6079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2880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67AD56-AA62-034F-45F6-919C3BCEC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8C2234-60A0-17B0-92CF-2E1830E88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A9B0334-52A6-F417-7402-0CDB2F4CD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0A65C1E-FD21-28B3-7C69-2FCC6E58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56E87AD-C57C-CCE8-4DF5-E9C8DB11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6008C3E-89FE-916E-4DEF-184A343C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0434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087F28-BA0F-F02F-2716-D8BB4317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E285262-AA52-9136-D71C-244AAF4FF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F742052-DFCC-2EBF-B12A-5FCAFFEC5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1BD4C8E-4DEE-CD8F-60C2-4A6AF780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DA0DA45-3ECE-C7D6-7CD4-075A7262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213A514-A8C1-2E35-74E4-63A34FF3C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839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3388"/>
                <a:lumOff val="96612"/>
              </a:schemeClr>
            </a:gs>
            <a:gs pos="96000">
              <a:schemeClr val="accent6">
                <a:lumMod val="0"/>
                <a:lumOff val="100000"/>
              </a:schemeClr>
            </a:gs>
            <a:gs pos="99000">
              <a:schemeClr val="accent2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4CE67F-4F5A-3CD2-3CF1-1755022D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EC35CE-079B-5C41-DE44-C93EE256F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B97734-4502-35CE-3D26-E528142A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D381-A1BF-5147-80AA-27DC40283085}" type="datetimeFigureOut">
              <a:rPr lang="ru-KZ" smtClean="0"/>
              <a:t>20.01.2025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182EEF3-ED9F-E7FD-FDAF-95C88D1C8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646274-237C-56CC-D9A7-4C9AF10F8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0236-C936-FC4E-B4B4-88AC81CA844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0207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gicdiagram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485190-1E3F-39D6-1638-F730FBC4813A}"/>
              </a:ext>
            </a:extLst>
          </p:cNvPr>
          <p:cNvSpPr txBox="1"/>
          <p:nvPr/>
        </p:nvSpPr>
        <p:spPr>
          <a:xfrm>
            <a:off x="338203" y="453851"/>
            <a:ext cx="1123584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жүйеленген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орнатылған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ұсынымдар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Дидактикалық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кестелер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мен практика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қолжетімді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014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29">
            <a:extLst>
              <a:ext uri="{FF2B5EF4-FFF2-40B4-BE49-F238E27FC236}">
                <a16:creationId xmlns:a16="http://schemas.microsoft.com/office/drawing/2014/main" xmlns="" id="{910FE2AD-2191-A458-31A6-28E439135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95" y="3782300"/>
            <a:ext cx="1151142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kk-KZ" alt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None/>
            </a:pPr>
            <a:endParaRPr lang="en-US" alt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9" name="Прямоугольник 27">
            <a:extLst>
              <a:ext uri="{FF2B5EF4-FFF2-40B4-BE49-F238E27FC236}">
                <a16:creationId xmlns:a16="http://schemas.microsoft.com/office/drawing/2014/main" xmlns="" id="{178D6802-FFA3-C3FC-96C6-BB1638D1A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651" y="382759"/>
            <a:ext cx="58523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басылым  түрлері</a:t>
            </a:r>
            <a:endParaRPr lang="ru-RU" altLang="ru-RU" dirty="0"/>
          </a:p>
        </p:txBody>
      </p:sp>
      <p:sp>
        <p:nvSpPr>
          <p:cNvPr id="5131" name="Прямоугольник 29">
            <a:extLst>
              <a:ext uri="{FF2B5EF4-FFF2-40B4-BE49-F238E27FC236}">
                <a16:creationId xmlns:a16="http://schemas.microsoft.com/office/drawing/2014/main" xmlns="" id="{8FA70DF0-0421-706C-1861-567864B6D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57" y="1197620"/>
            <a:ext cx="11238248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kk-KZ" alt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Оқу-әдістемелік құрал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оқыту пәнін, оның тарауын, бөлігін оқыту және меңгеру немесе тәрбиенің әдістемелері бойынша материалдарды қамтитын оқу басылымының   түрі. </a:t>
            </a:r>
            <a:r>
              <a:rPr lang="kk-KZ" alt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Оқу-әдістемелік көлемі 5 есепті баспа табағынан кем болмауы тиіс</a:t>
            </a:r>
            <a:r>
              <a:rPr lang="kk-KZ" alt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>
              <a:spcBef>
                <a:spcPct val="0"/>
              </a:spcBef>
              <a:buNone/>
            </a:pPr>
            <a:r>
              <a:rPr lang="kk-KZ" alt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 есепті баспа табағы 16 бетті қамтиды).</a:t>
            </a:r>
            <a:endParaRPr lang="ru-RU" altLang="ru-RU" sz="20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kk-KZ" alt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 құрал 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нақты бір мәселе бойынша тәжірибеде қолдануға ұсынылған нұсқауларды қамтитын басылым</a:t>
            </a:r>
            <a:r>
              <a:rPr lang="kk-KZ" altLang="ru-RU" sz="2400" b="1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 нұсқаулық (нұсқаулар)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қандай да бір жұмыстың орындалу әдістемесіне баса назар аударатын құрал. Жұмысты орындау бойынша нақты нұсқаулар беріледі.    </a:t>
            </a:r>
            <a:r>
              <a:rPr lang="kk-KZ" alt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Көлемі 1 есепті баспа табағынан 3 есепті баспа табағына дейін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   жинақ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–бір қатар жұмыс түрлерінің (мақалалар, баяндамалар, сабақ жоспарлары, бағдарламалар, т.с.с.) жиынтығын қамтитын әдістемелік басылым.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32" name="Прямоугольник 30">
            <a:extLst>
              <a:ext uri="{FF2B5EF4-FFF2-40B4-BE49-F238E27FC236}">
                <a16:creationId xmlns:a16="http://schemas.microsoft.com/office/drawing/2014/main" xmlns="" id="{3FF6AF95-1B8B-DA8C-53A6-7556C59D6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474" y="3654309"/>
            <a:ext cx="5235574" cy="2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ts val="1500"/>
              </a:lnSpc>
              <a:spcBef>
                <a:spcPct val="0"/>
              </a:spcBef>
              <a:buNone/>
            </a:pPr>
            <a:r>
              <a:rPr lang="en-US" altLang="ru-RU" sz="2000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endParaRPr lang="en-US" alt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33" name="Прямоугольник 32">
            <a:extLst>
              <a:ext uri="{FF2B5EF4-FFF2-40B4-BE49-F238E27FC236}">
                <a16:creationId xmlns:a16="http://schemas.microsoft.com/office/drawing/2014/main" xmlns="" id="{7B525D58-FDD5-9A23-6BF2-201084042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2276476"/>
            <a:ext cx="18716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k-KZ" altLang="ru-RU" sz="160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35" name="Прямоугольник 36">
            <a:extLst>
              <a:ext uri="{FF2B5EF4-FFF2-40B4-BE49-F238E27FC236}">
                <a16:creationId xmlns:a16="http://schemas.microsoft.com/office/drawing/2014/main" xmlns="" id="{07E7E93B-B07D-AC5A-47D5-462C3B488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1726" y="2886076"/>
            <a:ext cx="18716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k-KZ" altLang="ru-RU" sz="160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36" name="Прямоугольник 40">
            <a:extLst>
              <a:ext uri="{FF2B5EF4-FFF2-40B4-BE49-F238E27FC236}">
                <a16:creationId xmlns:a16="http://schemas.microsoft.com/office/drawing/2014/main" xmlns="" id="{96C5E4EE-2FBC-8CBE-A431-A833398AC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11" y="4968629"/>
            <a:ext cx="116090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ru-RU" altLang="ru-RU" sz="2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>
            <a:extLst>
              <a:ext uri="{FF2B5EF4-FFF2-40B4-BE49-F238E27FC236}">
                <a16:creationId xmlns:a16="http://schemas.microsoft.com/office/drawing/2014/main" xmlns="" id="{E2B545F3-E386-73DA-A8B3-C47893133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62" y="614037"/>
            <a:ext cx="109853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басылым құрылымына қойылатын жалпы талаптар</a:t>
            </a:r>
            <a:endParaRPr lang="ru-RU" altLang="ru-RU" sz="2800" dirty="0"/>
          </a:p>
        </p:txBody>
      </p:sp>
      <p:sp>
        <p:nvSpPr>
          <p:cNvPr id="9219" name="Прямоугольник 2">
            <a:extLst>
              <a:ext uri="{FF2B5EF4-FFF2-40B4-BE49-F238E27FC236}">
                <a16:creationId xmlns:a16="http://schemas.microsoft.com/office/drawing/2014/main" xmlns="" id="{90F6D5E1-68A3-C922-6D89-435756F16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25" y="1350316"/>
            <a:ext cx="1125362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Мұқаба.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Титул парағы (бірінші беті).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Ақпараттық парақ (титул парағының артқы жағы).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Мазмұны.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Алғы сөз (болуы міндетті емес, өзге адамдардың  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басылымның  ерекшеліктері туралы пікірі, автор,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кітапты жазу тарихы туралы ойы).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Кіріспе.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Негізгі бөлім: тараулар, тармақтар, тармақшалар.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Қорытынды.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Қосымшалар.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Сөздік, глоссарий.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Әдебиет тізімі.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xmlns="" id="{E9427734-000B-EFE7-2B45-96F06FC91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5914" y="404814"/>
            <a:ext cx="6840537" cy="936625"/>
          </a:xfrm>
        </p:spPr>
        <p:txBody>
          <a:bodyPr/>
          <a:lstStyle/>
          <a:p>
            <a:r>
              <a:rPr lang="kk-KZ" altLang="ru-RU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 құрауыштардың сипаттамасы</a:t>
            </a:r>
            <a:r>
              <a:rPr lang="ru-RU" altLang="ru-RU" sz="2000"/>
              <a:t/>
            </a:r>
            <a:br>
              <a:rPr lang="ru-RU" altLang="ru-RU" sz="2000"/>
            </a:br>
            <a:endParaRPr lang="ru-RU" altLang="ru-RU" sz="2000"/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xmlns="" id="{6430DE96-7A7F-631A-1C15-CEB066559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924131"/>
            <a:ext cx="744378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Мұқаба 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Мұқабаға басылым туралы тек ең маңызды мәліметтер шығарылады: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ұйымның толық атауы немесе автордың (авторлардың) аты-жөні;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басылым атауы;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басылым түрі;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шыққан орны;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шыққан жылы (қосымша 1).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Мұқабаның көркем рәсімделуі мүмкін, суреттер қоюға рұқсат етіледі.</a:t>
            </a:r>
          </a:p>
        </p:txBody>
      </p:sp>
      <p:sp>
        <p:nvSpPr>
          <p:cNvPr id="12294" name="Rectangle 12">
            <a:extLst>
              <a:ext uri="{FF2B5EF4-FFF2-40B4-BE49-F238E27FC236}">
                <a16:creationId xmlns:a16="http://schemas.microsoft.com/office/drawing/2014/main" xmlns="" id="{32F94864-0410-BB93-C753-8527CD5FB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4" y="873126"/>
            <a:ext cx="3335735" cy="4919687"/>
          </a:xfrm>
          <a:prstGeom prst="rect">
            <a:avLst/>
          </a:prstGeom>
          <a:gradFill flip="none" rotWithShape="1">
            <a:gsLst>
              <a:gs pos="89000">
                <a:schemeClr val="accent6">
                  <a:lumMod val="0"/>
                  <a:lumOff val="100000"/>
                </a:schemeClr>
              </a:gs>
              <a:gs pos="93000">
                <a:srgbClr val="FFFF00"/>
              </a:gs>
              <a:gs pos="94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Ң</a:t>
            </a:r>
            <a:endParaRPr lang="ru-RU" alt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О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11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kk-KZ" alt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alt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800" b="1" dirty="0">
                <a:latin typeface="Cambria" panose="020405030504060302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 smtClean="0">
                <a:latin typeface="Cambria" panose="02040503050406030204" pitchFamily="18" charset="0"/>
              </a:rPr>
              <a:t> </a:t>
            </a:r>
            <a:endParaRPr lang="kk-KZ" altLang="ru-RU" sz="1400" b="1" dirty="0"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>
                <a:latin typeface="Times New Roman" panose="02020603050405020304" pitchFamily="18" charset="0"/>
              </a:rPr>
              <a:t>ПЕДАГОГИКАЛЫҚ ЖОБА: ӘЗІРЛЕУ ЖӘНЕ РӘСІМДЕУ ТАЛАПТАРЫ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i="1" dirty="0">
                <a:latin typeface="Times New Roman" panose="02020603050405020304" pitchFamily="18" charset="0"/>
              </a:rPr>
              <a:t>Әдістемелік нұсқаулық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i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kk-KZ" altLang="ru-RU" sz="1400" b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kk-KZ" altLang="ru-RU" sz="1400" b="1" dirty="0">
                <a:latin typeface="Times New Roman" panose="02020603050405020304" pitchFamily="18" charset="0"/>
              </a:rPr>
              <a:t>Шымкент - 2024</a:t>
            </a: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  <p:sp>
        <p:nvSpPr>
          <p:cNvPr id="12295" name="AutoShape 13">
            <a:extLst>
              <a:ext uri="{FF2B5EF4-FFF2-40B4-BE49-F238E27FC236}">
                <a16:creationId xmlns:a16="http://schemas.microsoft.com/office/drawing/2014/main" xmlns="" id="{8A65825A-9753-0B4C-F25D-8388D1DCF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4" y="6092825"/>
            <a:ext cx="1698625" cy="2730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xmlns="" id="{E92AEEA4-8B09-B6DC-FE91-CB5FD05F8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43250" y="476251"/>
            <a:ext cx="6840538" cy="936625"/>
          </a:xfrm>
        </p:spPr>
        <p:txBody>
          <a:bodyPr/>
          <a:lstStyle/>
          <a:p>
            <a:r>
              <a:rPr lang="kk-KZ" altLang="ru-RU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 құрауыштардың сипаттамасы</a:t>
            </a:r>
            <a:r>
              <a:rPr lang="ru-RU" altLang="ru-RU" sz="2000">
                <a:solidFill>
                  <a:schemeClr val="bg1"/>
                </a:solidFill>
              </a:rPr>
              <a:t/>
            </a:r>
            <a:br>
              <a:rPr lang="ru-RU" altLang="ru-RU" sz="2000">
                <a:solidFill>
                  <a:schemeClr val="bg1"/>
                </a:solidFill>
              </a:rPr>
            </a:br>
            <a:endParaRPr lang="ru-RU" altLang="ru-RU" sz="2000">
              <a:solidFill>
                <a:schemeClr val="bg1"/>
              </a:solidFill>
            </a:endParaRPr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xmlns="" id="{BB2961B7-04D1-BD50-CE24-8AA394857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093" y="1099376"/>
            <a:ext cx="592801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   Титул парағы (бірінші беті)</a:t>
            </a:r>
          </a:p>
          <a:p>
            <a:pPr algn="ctr" eaLnBrk="1" hangingPunct="1"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Титул парағына мұқабадағы мәліметтер толық түсіріледі, тек көркем рәсімдеуге, суреттер пайдалануға болмайды.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defRPr/>
            </a:pPr>
            <a:endParaRPr lang="kk-K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xmlns="" id="{D56E9E69-E966-E49B-AC44-E6BED9FBA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403" y="944563"/>
            <a:ext cx="3532339" cy="46166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>
                <a:latin typeface="Times New Roman" panose="02020603050405020304" pitchFamily="18" charset="0"/>
                <a:cs typeface="Calibri" panose="020F0502020204030204" pitchFamily="34" charset="0"/>
              </a:rPr>
              <a:t>Шымкент қаласының әдістемелік орталығы</a:t>
            </a: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kk-KZ" altLang="ru-RU" sz="14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>
                <a:latin typeface="Times New Roman" panose="02020603050405020304" pitchFamily="18" charset="0"/>
                <a:cs typeface="Calibri" panose="020F0502020204030204" pitchFamily="34" charset="0"/>
              </a:rPr>
              <a:t>ПЕДАГОГИКАЛЫҚ ЖОБА:</a:t>
            </a: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dirty="0">
                <a:latin typeface="Times New Roman" panose="02020603050405020304" pitchFamily="18" charset="0"/>
                <a:cs typeface="Calibri" panose="020F0502020204030204" pitchFamily="34" charset="0"/>
              </a:rPr>
              <a:t>ӘЗІРЛЕУ  ЖӘНЕ РӘСІМДЕУ ТАЛАПТАРЫ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b="1" i="1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b="1" i="1" dirty="0">
                <a:latin typeface="Times New Roman" panose="02020603050405020304" pitchFamily="18" charset="0"/>
                <a:cs typeface="Calibri" panose="020F0502020204030204" pitchFamily="34" charset="0"/>
              </a:rPr>
              <a:t>Әдістемелік нұсқаулық</a:t>
            </a:r>
            <a:endParaRPr lang="kk-KZ" altLang="ru-RU" sz="1400" b="1" i="1" dirty="0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kk-KZ" altLang="ru-RU" sz="1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dirty="0">
                <a:latin typeface="Times New Roman" panose="02020603050405020304" pitchFamily="18" charset="0"/>
                <a:cs typeface="Calibri" panose="020F0502020204030204" pitchFamily="34" charset="0"/>
              </a:rPr>
              <a:t>Шымкент</a:t>
            </a:r>
            <a:endParaRPr lang="ru-RU" altLang="ru-RU" sz="14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1400" dirty="0">
                <a:latin typeface="Times New Roman" panose="02020603050405020304" pitchFamily="18" charset="0"/>
                <a:cs typeface="Calibri" panose="020F0502020204030204" pitchFamily="34" charset="0"/>
              </a:rPr>
              <a:t>2024</a:t>
            </a:r>
            <a:endParaRPr lang="kk-KZ" altLang="ru-RU" sz="1400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Прямоугольник 2">
            <a:extLst>
              <a:ext uri="{FF2B5EF4-FFF2-40B4-BE49-F238E27FC236}">
                <a16:creationId xmlns:a16="http://schemas.microsoft.com/office/drawing/2014/main" xmlns="" id="{10EEF4CD-7C63-A30F-A646-98EDAE85A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2158" y="304067"/>
            <a:ext cx="9099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парақ (титул парағының артқы жағы)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xmlns="" id="{54DA8269-FBE3-0D3C-2DF4-0BB58EB00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37" y="934647"/>
            <a:ext cx="11594926" cy="59400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3938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3938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3938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3938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КБЖ 74.202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П23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Әдістемелік нұсқаулық Шымкент қаласының әдістемелік орталығының ғылыми-әдістемелік кеңесінде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баспаға ұсынылған,  №2  хаттама 20.05.2022ж.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b="1" i="1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Құрастырушылар: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Арысбаева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Ж.А.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Шымкент қаласының әдістемелік орталығының бөлім </a:t>
            </a:r>
            <a:r>
              <a:rPr lang="ru-RU" altLang="ru-RU" sz="1600" dirty="0"/>
              <a:t> 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басшысы	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Камбарова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П.Н.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Шымкент қаласы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В.Терешкова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атындағы №93 жалпы </a:t>
            </a:r>
            <a:r>
              <a:rPr lang="ru-RU" altLang="ru-RU" sz="1600" dirty="0"/>
              <a:t> 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орта мектебінің  орыс тілі  пәні мұғалімі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b="1" i="1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b="1" i="1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Пікір айтушылар: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Медетбекова М.А. 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Шымкент қаласы білім басқармасының Шымкент қаласы әдістемелік  орталығының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директоры,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ф.ғ.к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Қасымбекова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Б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Н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Шымкент қаласы  №52 мектеп-гимназиясының мұғалімі, педагог-шебер.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</a:t>
            </a:r>
            <a:endParaRPr lang="ru-RU" altLang="ru-RU" sz="16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П23</a:t>
            </a:r>
            <a:endParaRPr lang="ru-RU" altLang="ru-RU" sz="16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</a:t>
            </a: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Педагогикалық жобаны әзірлеу  және оны рәсімдеу талаптары: 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әдістемелік нұсқаулық/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құраст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.          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Ж.А.Арысбаева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kk-KZ" altLang="ru-RU" sz="16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П.Камбарова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Шымкент қаласының әдістемелік </a:t>
            </a: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орталығы,                          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2022.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36б.</a:t>
            </a:r>
            <a:endParaRPr lang="ru-RU" altLang="ru-RU" sz="16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Әдістемелік нұсқаулықта педагогикалық жоба ұғымына түсініктеме және оны рәсімдеу талаптары 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және үлгілері көрсетілген.  Әдістемелік нұсқаулық әдіскерлерге, білім беру ұйымдарының педагогтеріне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арналған.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ru-RU" altLang="ru-RU" sz="1600" dirty="0"/>
          </a:p>
          <a:p>
            <a:pPr algn="r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kk-KZ" altLang="ru-RU" sz="1600" b="1" dirty="0">
                <a:latin typeface="Times New Roman" panose="02020603050405020304" pitchFamily="18" charset="0"/>
                <a:cs typeface="Calibri" panose="020F0502020204030204" pitchFamily="34" charset="0"/>
              </a:rPr>
              <a:t>КБЖ 74.202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</a:t>
            </a:r>
            <a:r>
              <a:rPr lang="kk-KZ" alt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©</a:t>
            </a: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Шымкент қаласының</a:t>
            </a:r>
            <a:endParaRPr lang="ru-RU" altLang="ru-RU" sz="1600" dirty="0"/>
          </a:p>
          <a:p>
            <a:pPr algn="r">
              <a:spcBef>
                <a:spcPct val="0"/>
              </a:spcBef>
              <a:buFontTx/>
              <a:buNone/>
            </a:pPr>
            <a:r>
              <a:rPr lang="kk-KZ" altLang="ru-RU" sz="1600" dirty="0">
                <a:latin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Әдістемелік орталығы, 2022</a:t>
            </a: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endParaRPr lang="ru-RU" altLang="ru-RU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xmlns="" id="{629936B3-7D87-EEA0-7360-33BEB017A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87714" y="268289"/>
            <a:ext cx="7056437" cy="1360487"/>
          </a:xfrm>
        </p:spPr>
        <p:txBody>
          <a:bodyPr/>
          <a:lstStyle/>
          <a:p>
            <a:r>
              <a:rPr lang="kk-KZ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БАСЫЛЫМДЫ РӘСІМДЕУ ТАЛАПТАРЫ</a:t>
            </a:r>
            <a:endParaRPr lang="ru-RU" altLang="ru-RU" sz="1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Содержимое 2">
            <a:extLst>
              <a:ext uri="{FF2B5EF4-FFF2-40B4-BE49-F238E27FC236}">
                <a16:creationId xmlns:a16="http://schemas.microsoft.com/office/drawing/2014/main" xmlns="" id="{26CA4324-AC40-FE24-95B5-DB85FCE632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</p:txBody>
      </p:sp>
      <p:sp>
        <p:nvSpPr>
          <p:cNvPr id="16389" name="Rectangle 1">
            <a:extLst>
              <a:ext uri="{FF2B5EF4-FFF2-40B4-BE49-F238E27FC236}">
                <a16:creationId xmlns:a16="http://schemas.microsoft.com/office/drawing/2014/main" xmlns="" id="{04FC0A98-EE55-DBB1-CEC5-DBFC3E952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14" y="834925"/>
            <a:ext cx="1123517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alt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Мәтіндерді рәсімдеу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Мәтінді параққа орналастыру талаптары: жоғары жағы – 15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мм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төмен жағы – 20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мм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оң жағы – 10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мм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сол жағы – 30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мм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Мәтінді теру үшін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Times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</a:t>
            </a: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шрифті қолданылады. Мәтінде қажетті сөйлемдерді курсивпен белгілейді. Шрифт түсі – қара. Абзац – 1-1,5 см. Қаріп  – 12-14.</a:t>
            </a: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endParaRPr lang="kk-KZ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Мәтінді түзету – ені бойынша, эпиграфтар – оң жақтан жазылады, жоларалық интервал – біреулік.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890299A5-4D14-1A28-D2C8-F0FFA96F1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0013" y="384176"/>
            <a:ext cx="6985000" cy="1152525"/>
          </a:xfrm>
        </p:spPr>
        <p:txBody>
          <a:bodyPr/>
          <a:lstStyle/>
          <a:p>
            <a:r>
              <a:rPr lang="kk-KZ" altLang="ru-RU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 құрауыштардың сипаттамасы</a:t>
            </a:r>
            <a:r>
              <a:rPr lang="ru-RU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xmlns="" id="{E3C54F1D-8839-5004-9240-7FF549B31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64" y="527662"/>
            <a:ext cx="561657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kk-KZ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Мазмұны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Мазмұнда басылымның барлық бөлімдері беттерінің нөмірлерімен көрсетіледі. 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Титул парағына нөмір жазылмайды, бірақ жалпы беттер санына кіреді. Мазмұнды басылымның басына да, соңына да орналастыруға болады. Басында болса, ақпараттық парақтан кейін қойылады, соңында болса, әдебиеттер тізімінен кейін орналасады. </a:t>
            </a:r>
          </a:p>
          <a:p>
            <a:pPr marL="342900" indent="-342900" algn="just">
              <a:spcBef>
                <a:spcPct val="0"/>
              </a:spcBef>
              <a:buFont typeface="Wingdings" pitchFamily="2" charset="2"/>
              <a:buChar char="ü"/>
            </a:pP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Мазмұнда «бет» деген сөз жазылмайды, </a:t>
            </a:r>
            <a:r>
              <a:rPr lang="kk-KZ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цифрдан</a:t>
            </a:r>
            <a:r>
              <a:rPr lang="kk-KZ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кейін нүкте қойылмайды.</a:t>
            </a:r>
          </a:p>
        </p:txBody>
      </p:sp>
      <p:sp>
        <p:nvSpPr>
          <p:cNvPr id="18436" name="Прямоугольник 6">
            <a:extLst>
              <a:ext uri="{FF2B5EF4-FFF2-40B4-BE49-F238E27FC236}">
                <a16:creationId xmlns:a16="http://schemas.microsoft.com/office/drawing/2014/main" xmlns="" id="{E65D4EF9-2146-B3B8-74EB-67357D756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9360" y="725525"/>
            <a:ext cx="2612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МАЗМҰНЫ</a:t>
            </a:r>
            <a:endParaRPr lang="ru-RU" altLang="ru-R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807E6F1D-A795-CE86-1923-31C4A5C64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902379"/>
              </p:ext>
            </p:extLst>
          </p:nvPr>
        </p:nvGraphicFramePr>
        <p:xfrm>
          <a:off x="6496072" y="1173444"/>
          <a:ext cx="5178926" cy="4986529"/>
        </p:xfrm>
        <a:graphic>
          <a:graphicData uri="http://schemas.openxmlformats.org/drawingml/2006/table">
            <a:tbl>
              <a:tblPr/>
              <a:tblGrid>
                <a:gridCol w="4613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49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40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Кіріспе...............................................................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7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І.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«ПЕДАГОГИКАЛЫҚ ЖОБА» ҰҒЫМЫ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ТУРАЛЫ ТҮСІНІК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.....................................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12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1.1.Жоба дегеніміз не?.....................................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64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1.2.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Педагогикалық жоба түрлер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І. ПЕДАГОГИКАЛЫҚ ЖОБА: ӘЗІРЛЕУ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ТАЛАПТАРЫ........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...........................................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.1.Табысты жобалау әрекетін ұйымдастыру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талаптары.........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........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…....................................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64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.2. Педагогикалық жобаның 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құрылымы......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73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2.3.Жобалық әзірлемені ресімдеуге</a:t>
                      </a:r>
                      <a:r>
                        <a:rPr lang="kk-KZ" sz="16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қойылатын үлгілік талаптар..........................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600" dirty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64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Қорытынды.......................................................</a:t>
                      </a:r>
                      <a:endParaRPr lang="kk-KZ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64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Қосымшалар.....................................................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64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Пайдаланылған әдебиеттер тізімі...................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xmlns="" id="{DCD18E4E-CBD8-E560-3F35-9EF78B23F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xmlns="" id="{B60A88E4-9881-ED47-0518-C255AEB0A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423" y="1177143"/>
            <a:ext cx="11311154" cy="381635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Әдістемелік басылым дайын болған жағдайда кітапша (брошюра)түрінде шығарып сараптау комиссиясына тапсырылады.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Сараптау комиссиясы әдістемелік басылымды экспертизадан өткізеді.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Әдістемелік басылым туралы  екі адамның пікірі (рецензия) (біреуі міндетті түрде ғылыми атағы бар білім саласында жұмыс жасайтын қызметкер ,  екіншісі басылым бағыты бойынша тәжірибесі мол педагог-шебер) міндетті түрде болуы қажет. 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Сараптау комиссия мүшелері</a:t>
            </a:r>
            <a:r>
              <a:rPr lang="kk-KZ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9600" dirty="0">
                <a:latin typeface="Times New Roman" pitchFamily="18" charset="0"/>
                <a:cs typeface="Times New Roman" pitchFamily="18" charset="0"/>
              </a:rPr>
              <a:t>сараптық-бағалау парағын толтырып  ғылыми-әдістемелік кеңеске ұсынады</a:t>
            </a:r>
            <a:r>
              <a:rPr lang="kk-KZ" sz="9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endParaRPr lang="kk-KZ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endParaRPr lang="kk-KZ" dirty="0"/>
          </a:p>
          <a:p>
            <a:pPr>
              <a:buFontTx/>
              <a:buNone/>
              <a:defRPr/>
            </a:pPr>
            <a:r>
              <a:rPr lang="kk-KZ" dirty="0"/>
              <a:t> 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798</Words>
  <Application>Microsoft Office PowerPoint</Application>
  <PresentationFormat>Широкоэкранный</PresentationFormat>
  <Paragraphs>157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Құрылымдық құрауыштардың сипаттамасы </vt:lpstr>
      <vt:lpstr>Құрылымдық құрауыштардың сипаттамасы </vt:lpstr>
      <vt:lpstr>Презентация PowerPoint</vt:lpstr>
      <vt:lpstr>ӘДІСТЕМЕЛІК БАСЫЛЫМДЫ РӘСІМДЕУ ТАЛАПТАРЫ</vt:lpstr>
      <vt:lpstr>Құрылымдық құрауыштардың сипаттамасы </vt:lpstr>
      <vt:lpstr>Ескерту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Turishova Asel</dc:creator>
  <cp:lastModifiedBy>Jarkynai</cp:lastModifiedBy>
  <cp:revision>18</cp:revision>
  <dcterms:created xsi:type="dcterms:W3CDTF">2024-10-11T09:13:50Z</dcterms:created>
  <dcterms:modified xsi:type="dcterms:W3CDTF">2025-01-20T12:35:03Z</dcterms:modified>
</cp:coreProperties>
</file>